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9" r:id="rId3"/>
    <p:sldId id="284" r:id="rId4"/>
    <p:sldId id="319" r:id="rId5"/>
    <p:sldId id="329" r:id="rId6"/>
    <p:sldId id="330" r:id="rId7"/>
    <p:sldId id="331" r:id="rId8"/>
    <p:sldId id="332" r:id="rId9"/>
    <p:sldId id="343" r:id="rId10"/>
    <p:sldId id="323" r:id="rId11"/>
    <p:sldId id="324" r:id="rId12"/>
    <p:sldId id="325" r:id="rId13"/>
    <p:sldId id="326" r:id="rId14"/>
    <p:sldId id="327" r:id="rId15"/>
    <p:sldId id="333" r:id="rId16"/>
    <p:sldId id="318" r:id="rId17"/>
    <p:sldId id="328" r:id="rId18"/>
    <p:sldId id="317" r:id="rId19"/>
    <p:sldId id="314" r:id="rId20"/>
    <p:sldId id="31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57B17"/>
    <a:srgbClr val="E86E0A"/>
    <a:srgbClr val="FF5050"/>
    <a:srgbClr val="F4C5C4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420" autoAdjust="0"/>
  </p:normalViewPr>
  <p:slideViewPr>
    <p:cSldViewPr>
      <p:cViewPr varScale="1">
        <p:scale>
          <a:sx n="76" d="100"/>
          <a:sy n="76" d="100"/>
        </p:scale>
        <p:origin x="34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D486-EF53-42DD-8F47-C393E102303D}" type="datetimeFigureOut">
              <a:rPr lang="en-IN" smtClean="0"/>
              <a:t>08-11-2021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1DD6-B0E0-44C7-A874-0547BE1A9C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27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73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7389813" y="1196752"/>
            <a:ext cx="396081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52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96752"/>
            <a:ext cx="4404692" cy="48246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077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4404851" cy="164219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2060848"/>
            <a:ext cx="4404692" cy="381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609494" indent="0">
              <a:buFontTx/>
              <a:buNone/>
              <a:defRPr sz="16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600"/>
            </a:lvl4pPr>
            <a:lvl5pPr marL="2437973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077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="" xmlns:a16="http://schemas.microsoft.com/office/drawing/2014/main" id="{C1A85F3E-2CF6-9E46-AE01-96E27850575D}"/>
              </a:ext>
            </a:extLst>
          </p:cNvPr>
          <p:cNvSpPr txBox="1">
            <a:spLocks/>
          </p:cNvSpPr>
          <p:nvPr userDrawn="1"/>
        </p:nvSpPr>
        <p:spPr>
          <a:xfrm>
            <a:off x="4319338" y="6408740"/>
            <a:ext cx="3431005" cy="3048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3EA0CF45-0B24-394D-8134-22C65E72D591}"/>
              </a:ext>
            </a:extLst>
          </p:cNvPr>
          <p:cNvSpPr txBox="1">
            <a:spLocks/>
          </p:cNvSpPr>
          <p:nvPr userDrawn="1"/>
        </p:nvSpPr>
        <p:spPr>
          <a:xfrm>
            <a:off x="10846469" y="6408740"/>
            <a:ext cx="1066800" cy="1825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8F43-4567-4CB0-B00D-7267D614B448}" type="slidenum">
              <a:rPr lang="en-US" sz="14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FBA1CD0-DC43-5542-B28E-D985E1AF9A7D}"/>
              </a:ext>
            </a:extLst>
          </p:cNvPr>
          <p:cNvSpPr/>
          <p:nvPr userDrawn="1"/>
        </p:nvSpPr>
        <p:spPr>
          <a:xfrm flipH="1">
            <a:off x="1588" y="627903"/>
            <a:ext cx="560273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rgbClr val="19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/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4539BE-18A6-1948-BE82-02455FBCC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344" y="338346"/>
            <a:ext cx="891925" cy="791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5E39C373-21EA-5D42-A674-B1D80B4D9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150" y="495335"/>
            <a:ext cx="10512862" cy="640714"/>
          </a:xfrm>
        </p:spPr>
        <p:txBody>
          <a:bodyPr>
            <a:normAutofit/>
          </a:bodyPr>
          <a:lstStyle>
            <a:lvl1pPr>
              <a:defRPr sz="219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 anchor="t"/>
          <a:lstStyle>
            <a:lvl1pPr algn="ctr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7070" y="881262"/>
            <a:ext cx="9195625" cy="14700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048744"/>
            <a:ext cx="9217024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/>
          </p:nvPr>
        </p:nvSpPr>
        <p:spPr>
          <a:xfrm>
            <a:off x="608012" y="4794325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6"/>
          </p:nvPr>
        </p:nvSpPr>
        <p:spPr>
          <a:xfrm>
            <a:off x="4125912" y="4794325"/>
            <a:ext cx="3940258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7"/>
          </p:nvPr>
        </p:nvSpPr>
        <p:spPr>
          <a:xfrm>
            <a:off x="8240712" y="4788396"/>
            <a:ext cx="3335505" cy="11521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8"/>
          </p:nvPr>
        </p:nvSpPr>
        <p:spPr>
          <a:xfrm>
            <a:off x="608012" y="4277817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19"/>
          </p:nvPr>
        </p:nvSpPr>
        <p:spPr>
          <a:xfrm>
            <a:off x="4125912" y="4277817"/>
            <a:ext cx="3940258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20"/>
          </p:nvPr>
        </p:nvSpPr>
        <p:spPr>
          <a:xfrm>
            <a:off x="8240712" y="4271888"/>
            <a:ext cx="3335505" cy="4953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8012" y="932701"/>
            <a:ext cx="10972800" cy="484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  <a:lvl2pPr marL="609494" indent="0">
              <a:buFontTx/>
              <a:buNone/>
              <a:defRPr sz="2000"/>
            </a:lvl2pPr>
            <a:lvl3pPr marL="1218986" indent="0">
              <a:buFontTx/>
              <a:buNone/>
              <a:defRPr sz="1600"/>
            </a:lvl3pPr>
            <a:lvl4pPr marL="1828480" indent="0">
              <a:buFontTx/>
              <a:buNone/>
              <a:defRPr sz="1400"/>
            </a:lvl4pPr>
            <a:lvl5pPr marL="2437973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4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1" r:id="rId3"/>
    <p:sldLayoutId id="2147483663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2" r:id="rId10"/>
    <p:sldLayoutId id="2147483665" r:id="rId11"/>
    <p:sldLayoutId id="2147483666" r:id="rId12"/>
    <p:sldLayoutId id="2147483667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  <p:sldLayoutId id="2147483669" r:id="rId2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oyuztechnologies/NvidiaAoHTraining/blob/master/ABAP%20on%20HANA/Day%2011/Basics%20of%20CDS%20View%20&amp;%20Entities.t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ubhavtrainings.com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TsAg_OGh-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api.sa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2150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-27384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1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495" y="3645024"/>
            <a:ext cx="10827834" cy="1362075"/>
          </a:xfrm>
        </p:spPr>
        <p:txBody>
          <a:bodyPr>
            <a:noAutofit/>
          </a:bodyPr>
          <a:lstStyle/>
          <a:p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ABAP on Hana</a:t>
            </a:r>
            <a:b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</a:br>
            <a:r>
              <a:rPr lang="en-IN" sz="6000" b="0" dirty="0" smtClean="0">
                <a:solidFill>
                  <a:schemeClr val="bg1"/>
                </a:solidFill>
                <a:latin typeface="Patua One" pitchFamily="2" charset="0"/>
              </a:rPr>
              <a:t>s/4 Hana Training</a:t>
            </a:r>
            <a:endParaRPr lang="en-IN" sz="5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812" y="3238376"/>
            <a:ext cx="10801200" cy="2880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" y="6093296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44625"/>
            <a:ext cx="1584176" cy="156469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CD9849B0-BCB0-4466-8FC9-5ADD342E24D4}"/>
              </a:ext>
            </a:extLst>
          </p:cNvPr>
          <p:cNvSpPr txBox="1"/>
          <p:nvPr/>
        </p:nvSpPr>
        <p:spPr>
          <a:xfrm>
            <a:off x="665523" y="2592045"/>
            <a:ext cx="753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contact@anubhavtrainings.com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828" y="1939479"/>
            <a:ext cx="41764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Day 11</a:t>
            </a:r>
            <a:endParaRPr lang="en-US" sz="4400" dirty="0">
              <a:latin typeface="Cooper Black" panose="0208090404030B020404" pitchFamily="18" charset="0"/>
            </a:endParaRPr>
          </a:p>
        </p:txBody>
      </p:sp>
      <p:pic>
        <p:nvPicPr>
          <p:cNvPr id="13" name="Picture 12" descr="Get NVIDIA Control Panel - Microsoft 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26064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3772" y="341655"/>
            <a:ext cx="11317619" cy="71108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Paradigm Changes in Application Programming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4093026" y="3859956"/>
            <a:ext cx="4246034" cy="1838165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5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0254" y="4234143"/>
            <a:ext cx="1501488" cy="830613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7F7F7F"/>
                </a:solidFill>
                <a:latin typeface="+mn-lt"/>
              </a:rPr>
              <a:t>Database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4095745" y="1938660"/>
            <a:ext cx="4226160" cy="1560304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chemeClr val="accent2"/>
            </a:solidFill>
            <a:miter lim="800000"/>
            <a:headEnd/>
            <a:tailEnd/>
          </a:ln>
        </p:spPr>
        <p:txBody>
          <a:bodyPr vert="vert270"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>
                  <a:lumMod val="50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254" y="2156830"/>
            <a:ext cx="2047896" cy="1199772"/>
          </a:xfrm>
          <a:prstGeom prst="rect">
            <a:avLst/>
          </a:prstGeom>
          <a:noFill/>
          <a:ln w="19050" cmpd="sng">
            <a:noFill/>
          </a:ln>
        </p:spPr>
        <p:txBody>
          <a:bodyPr wrap="none" lIns="91398" tIns="45698" rIns="91398" bIns="45698">
            <a:spAutoFit/>
          </a:bodyPr>
          <a:lstStyle/>
          <a:p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Application 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Programming</a:t>
            </a:r>
            <a:b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GB" sz="2400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Models</a:t>
            </a:r>
          </a:p>
        </p:txBody>
      </p:sp>
      <p:sp>
        <p:nvSpPr>
          <p:cNvPr id="10" name="Right Triangle 9"/>
          <p:cNvSpPr/>
          <p:nvPr/>
        </p:nvSpPr>
        <p:spPr bwMode="gray">
          <a:xfrm>
            <a:off x="8575994" y="1938660"/>
            <a:ext cx="2836413" cy="3759461"/>
          </a:xfrm>
          <a:prstGeom prst="rtTriangle">
            <a:avLst/>
          </a:prstGeom>
          <a:solidFill>
            <a:schemeClr val="bg1">
              <a:alpha val="0"/>
            </a:schemeClr>
          </a:solidFill>
          <a:ln w="19050" cmpd="sng">
            <a:solidFill>
              <a:schemeClr val="accent3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Triangle 11"/>
          <p:cNvSpPr/>
          <p:nvPr/>
        </p:nvSpPr>
        <p:spPr bwMode="gray">
          <a:xfrm rot="10800000">
            <a:off x="927660" y="1935958"/>
            <a:ext cx="2897371" cy="3759462"/>
          </a:xfrm>
          <a:prstGeom prst="rtTriangle">
            <a:avLst/>
          </a:prstGeom>
          <a:noFill/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3116429">
            <a:off x="508792" y="3753488"/>
            <a:ext cx="3130054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Classic Approach</a:t>
            </a:r>
          </a:p>
        </p:txBody>
      </p:sp>
      <p:sp>
        <p:nvSpPr>
          <p:cNvPr id="14" name="TextBox 13"/>
          <p:cNvSpPr txBox="1"/>
          <p:nvPr/>
        </p:nvSpPr>
        <p:spPr>
          <a:xfrm rot="3216082">
            <a:off x="8725688" y="3628662"/>
            <a:ext cx="3207439" cy="276871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Data 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Centric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"/>
              </a:rPr>
              <a:t> Approach</a:t>
            </a:r>
          </a:p>
        </p:txBody>
      </p:sp>
      <p:sp>
        <p:nvSpPr>
          <p:cNvPr id="15" name="Isosceles Triangle 14"/>
          <p:cNvSpPr/>
          <p:nvPr/>
        </p:nvSpPr>
        <p:spPr bwMode="gray">
          <a:xfrm>
            <a:off x="4096819" y="3538012"/>
            <a:ext cx="2125015" cy="270790"/>
          </a:xfrm>
          <a:prstGeom prst="triangle">
            <a:avLst/>
          </a:prstGeom>
          <a:solidFill>
            <a:srgbClr val="F0AB00"/>
          </a:solidFill>
          <a:ln w="19050" cmpd="sng">
            <a:solidFill>
              <a:schemeClr val="accent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Isosceles Triangle 15"/>
          <p:cNvSpPr/>
          <p:nvPr/>
        </p:nvSpPr>
        <p:spPr bwMode="gray">
          <a:xfrm rot="10800000">
            <a:off x="6235715" y="3568929"/>
            <a:ext cx="2125015" cy="245846"/>
          </a:xfrm>
          <a:prstGeom prst="triangle">
            <a:avLst/>
          </a:prstGeom>
          <a:solidFill>
            <a:schemeClr val="accent3"/>
          </a:solidFill>
          <a:ln w="19050" cmpd="sng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984" y="2043532"/>
            <a:ext cx="2122236" cy="984657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Data-to-Code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APPLICATION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9740" y="4610878"/>
            <a:ext cx="2023481" cy="738664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Code-to-Data</a:t>
            </a:r>
            <a:b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Intensive computations</a:t>
            </a:r>
            <a:b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</a:b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in </a:t>
            </a:r>
            <a:r>
              <a:rPr lang="en-US" sz="1600" b="1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lack"/>
              </a:rPr>
              <a:t>DATABASE</a:t>
            </a:r>
            <a:r>
              <a:rPr lang="en-US" sz="1600" kern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venir Book"/>
              </a:rPr>
              <a:t> layer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0" y="4234143"/>
            <a:ext cx="1186320" cy="1186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6" y="2156829"/>
            <a:ext cx="1180411" cy="1180411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276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A Family of Domain Specific Language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58542" y="3804864"/>
            <a:ext cx="3714" cy="61713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44770" y="3200255"/>
            <a:ext cx="3714" cy="48360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077546" y="4436273"/>
            <a:ext cx="1765706" cy="1767133"/>
            <a:chOff x="6630988" y="1524795"/>
            <a:chExt cx="2362994" cy="2362994"/>
          </a:xfrm>
        </p:grpSpPr>
        <p:sp>
          <p:nvSpPr>
            <p:cNvPr id="9" name="Oval 8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5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5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QL</a:t>
              </a: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632" y="1434549"/>
            <a:ext cx="1765706" cy="1765705"/>
            <a:chOff x="6630988" y="1524795"/>
            <a:chExt cx="2362994" cy="2362994"/>
          </a:xfrm>
        </p:grpSpPr>
        <p:sp>
          <p:nvSpPr>
            <p:cNvPr id="13" name="Oval 12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accent3"/>
              </a:solidFill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DDL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58984" y="1690658"/>
            <a:ext cx="2921399" cy="12460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Data modelling and retrieval on a higher semantic level </a:t>
            </a:r>
          </a:p>
          <a:p>
            <a:pPr algn="just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Extends native SQL leads to higher productivity </a:t>
            </a:r>
          </a:p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57382" y="4895744"/>
            <a:ext cx="3212734" cy="1307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Consume CDS entities via</a:t>
            </a:r>
            <a:b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</a:b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Open SQL in ABAP</a:t>
            </a:r>
          </a:p>
          <a:p>
            <a:pPr algn="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Fully transparent SQL extensions</a:t>
            </a:r>
          </a:p>
        </p:txBody>
      </p:sp>
      <p:sp>
        <p:nvSpPr>
          <p:cNvPr id="17" name="Rounded Rectangle 16"/>
          <p:cNvSpPr/>
          <p:nvPr/>
        </p:nvSpPr>
        <p:spPr bwMode="gray">
          <a:xfrm>
            <a:off x="653280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179916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Definition Language</a:t>
            </a:r>
          </a:p>
        </p:txBody>
      </p:sp>
      <p:sp>
        <p:nvSpPr>
          <p:cNvPr id="18" name="Rounded Rectangle 17"/>
          <p:cNvSpPr/>
          <p:nvPr/>
        </p:nvSpPr>
        <p:spPr bwMode="gray">
          <a:xfrm>
            <a:off x="7741146" y="3683866"/>
            <a:ext cx="3526368" cy="464733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 Control Language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0761" y="1611146"/>
            <a:ext cx="2832353" cy="1993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Define authorizations for DDL views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Modelled and declarative approach</a:t>
            </a:r>
          </a:p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800" kern="0" dirty="0">
                <a:solidFill>
                  <a:schemeClr val="bg1"/>
                </a:solidFill>
                <a:ea typeface="Arial Unicode MS" pitchFamily="34" charset="-128"/>
                <a:cs typeface="Arial"/>
              </a:rPr>
              <a:t>Integrates with classic authorization concepts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3659839" y="3683866"/>
            <a:ext cx="520150" cy="46473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741146" y="3683866"/>
            <a:ext cx="520150" cy="4647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4197214" y="3683866"/>
            <a:ext cx="3526368" cy="46473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6350" algn="ctr">
            <a:noFill/>
            <a:miter lim="800000"/>
            <a:headEnd/>
            <a:tailEnd/>
          </a:ln>
        </p:spPr>
        <p:txBody>
          <a:bodyPr lIns="89958" tIns="71966" rIns="89958" bIns="71966" rtlCol="0" anchor="ctr"/>
          <a:lstStyle/>
          <a:p>
            <a:pPr algn="ctr"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Query Language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0380948" y="3200255"/>
            <a:ext cx="3714" cy="483609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9501810" y="1434549"/>
            <a:ext cx="1765706" cy="1765705"/>
            <a:chOff x="6630988" y="1524795"/>
            <a:chExt cx="2362994" cy="2362994"/>
          </a:xfrm>
        </p:grpSpPr>
        <p:sp>
          <p:nvSpPr>
            <p:cNvPr id="25" name="Oval 24"/>
            <p:cNvSpPr/>
            <p:nvPr/>
          </p:nvSpPr>
          <p:spPr bwMode="gray">
            <a:xfrm>
              <a:off x="6630988" y="1524795"/>
              <a:ext cx="2362994" cy="2362994"/>
            </a:xfrm>
            <a:prstGeom prst="ellipse">
              <a:avLst/>
            </a:prstGeom>
            <a:noFill/>
            <a:ln w="12700" algn="ctr">
              <a:solidFill>
                <a:schemeClr val="accent6">
                  <a:lumMod val="50000"/>
                </a:schemeClr>
              </a:solidFill>
              <a:prstDash val="sysDash"/>
              <a:miter lim="800000"/>
              <a:headEnd/>
              <a:tailEnd/>
            </a:ln>
          </p:spPr>
          <p:txBody>
            <a:bodyPr lIns="89958" tIns="71966" rIns="89958" bIns="71966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functions</a:t>
              </a:r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6783388" y="1677195"/>
              <a:ext cx="2048253" cy="204825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DCL</a:t>
              </a:r>
            </a:p>
          </p:txBody>
        </p:sp>
      </p:grpSp>
      <p:sp>
        <p:nvSpPr>
          <p:cNvPr id="2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Creating CDS View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830" y="827420"/>
            <a:ext cx="93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</a:rPr>
              <a:t>Create Basic CDS View with parameter and Data Expose from snwd_bpa (Business Partner Table) 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3" y="1363360"/>
            <a:ext cx="9318476" cy="5007810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7343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 Entities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764" y="871552"/>
            <a:ext cx="1173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CDS entity has a specified number of columns, defined at the time of entity creation, but can have any number of rows. Database entities also typically have meta-data associated with them; the meta-data might include constraints on the entity or on the values within particular columns. SAP HANA Extended Application Services (SAP HANA XS) enables you to create a database entity as a design-time file in the repository. All repository files including your entity definition can be transported to other SAP HANA systems, for example, in a delivery unit. You can define the entity using CDS-compliant DDL.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2276872"/>
            <a:ext cx="8717143" cy="4225714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05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ring Manager for Codility by Nuno Dias on Drib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04" y="922030"/>
            <a:ext cx="7391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Exercise</a:t>
            </a:r>
            <a:r>
              <a:rPr lang="en-US" b="1" dirty="0">
                <a:solidFill>
                  <a:schemeClr val="bg1"/>
                </a:solidFill>
                <a:latin typeface="Cooper Black" panose="0208090404030B020404" pitchFamily="18" charset="0"/>
              </a:rPr>
              <a:t> 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0656" y="922030"/>
            <a:ext cx="4405644" cy="4907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034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2000" kern="0" dirty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Basics of CDS View &amp; CDS Entities </a:t>
            </a:r>
            <a:r>
              <a:rPr lang="en-GB" sz="2000" kern="0" dirty="0" smtClean="0">
                <a:solidFill>
                  <a:schemeClr val="bg1"/>
                </a:solidFill>
                <a:ea typeface="Arial Unicode MS" pitchFamily="34" charset="-128"/>
                <a:cs typeface="Arial"/>
                <a:hlinkClick r:id="rId4"/>
              </a:rPr>
              <a:t>Code </a:t>
            </a:r>
            <a:endParaRPr lang="en-GB" sz="2000" kern="0" dirty="0">
              <a:solidFill>
                <a:schemeClr val="bg1"/>
              </a:solidFill>
              <a:ea typeface="Arial Unicode MS" pitchFamily="34" charset="-128"/>
              <a:cs typeface="Arial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98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441" y="413663"/>
            <a:ext cx="10969943" cy="711081"/>
          </a:xfrm>
        </p:spPr>
        <p:txBody>
          <a:bodyPr>
            <a:noAutofit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Challenges in CDS View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5CC71F9-C09A-4860-98F4-CF360D096233}"/>
              </a:ext>
            </a:extLst>
          </p:cNvPr>
          <p:cNvSpPr txBox="1"/>
          <p:nvPr/>
        </p:nvSpPr>
        <p:spPr>
          <a:xfrm>
            <a:off x="665718" y="1042858"/>
            <a:ext cx="11117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3 objects which are having different names which cause confusion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cannot give same name as CDS Entity name for our HANA 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generated DDIC view is waste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 and Certain limitations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Sometimes, CDS Engine will also not check for certain errors @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Starring SAP S/4HANA 2020, SAP Came-up with a new Concept Called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CDS Entity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always one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object in ABAP and One in HANA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DDIC view will generate anymore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Limitations overcome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Underlaying implementation is better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CODE WILL WORK FOR CDS ENTITY ALSO. &lt; S/4HANA2020</a:t>
            </a:r>
          </a:p>
        </p:txBody>
      </p:sp>
    </p:spTree>
    <p:extLst>
      <p:ext uri="{BB962C8B-B14F-4D97-AF65-F5344CB8AC3E}">
        <p14:creationId xmlns:p14="http://schemas.microsoft.com/office/powerpoint/2010/main" val="1655580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-5414" y="-1652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415253-65BB-C843-B5D8-DB41A0DCD078}"/>
              </a:ext>
            </a:extLst>
          </p:cNvPr>
          <p:cNvSpPr/>
          <p:nvPr/>
        </p:nvSpPr>
        <p:spPr>
          <a:xfrm>
            <a:off x="4133271" y="3140968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noProof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12D92B-A1C9-2E43-B2E0-D2372874A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1" y="1437345"/>
            <a:ext cx="10241280" cy="496062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0" y="-826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0836" y="6472169"/>
            <a:ext cx="2239550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2" descr="Digital Goverance Q &amp;amp; A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" y="-27384"/>
            <a:ext cx="12215093" cy="68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04" y="56817"/>
            <a:ext cx="716699" cy="70788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 txBox="1">
            <a:spLocks/>
          </p:cNvSpPr>
          <p:nvPr/>
        </p:nvSpPr>
        <p:spPr>
          <a:xfrm>
            <a:off x="8614692" y="6472169"/>
            <a:ext cx="3535694" cy="35954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/>
              </a:rPr>
              <a:t>Trainer: Anubhav Oberoy &amp; Shubham Singh</a:t>
            </a:r>
            <a:endParaRPr lang="en-US" sz="1400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2188825" cy="6858000"/>
            <a:chOff x="94878" y="13266"/>
            <a:chExt cx="12188825" cy="6858000"/>
          </a:xfrm>
        </p:grpSpPr>
        <p:sp>
          <p:nvSpPr>
            <p:cNvPr id="3" name="Rectangle 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878" y="13266"/>
              <a:ext cx="12188825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31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7BA9D8-F322-4184-BBD6-84D1758BBAF2}"/>
              </a:ext>
            </a:extLst>
          </p:cNvPr>
          <p:cNvSpPr txBox="1"/>
          <p:nvPr/>
        </p:nvSpPr>
        <p:spPr>
          <a:xfrm>
            <a:off x="3158837" y="79080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AA0F"/>
                </a:solidFill>
                <a:effectLst>
                  <a:outerShdw dist="38100" dir="270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 Black" panose="020B0A04020102020204"/>
                <a:ea typeface="Segoe UI Bold" panose="020B0802040204020203" pitchFamily="34" charset="0"/>
                <a:cs typeface="Segoe UI Bold" panose="020B0802040204020203" pitchFamily="34" charset="0"/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F1FF064-B1BA-4D97-BBAF-F44AB26AE469}"/>
              </a:ext>
            </a:extLst>
          </p:cNvPr>
          <p:cNvSpPr/>
          <p:nvPr/>
        </p:nvSpPr>
        <p:spPr>
          <a:xfrm>
            <a:off x="1231900" y="1916832"/>
            <a:ext cx="9715500" cy="3352800"/>
          </a:xfrm>
          <a:prstGeom prst="rect">
            <a:avLst/>
          </a:prstGeom>
          <a:solidFill>
            <a:schemeClr val="accent6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1A9A39D-2DF3-4B3D-B8DB-92F76BC52591}"/>
              </a:ext>
            </a:extLst>
          </p:cNvPr>
          <p:cNvSpPr/>
          <p:nvPr/>
        </p:nvSpPr>
        <p:spPr>
          <a:xfrm>
            <a:off x="1861925" y="2877820"/>
            <a:ext cx="8434600" cy="2194560"/>
          </a:xfrm>
          <a:prstGeom prst="rect">
            <a:avLst/>
          </a:prstGeom>
          <a:solidFill>
            <a:srgbClr val="F57913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hape 1155">
            <a:extLst>
              <a:ext uri="{FF2B5EF4-FFF2-40B4-BE49-F238E27FC236}">
                <a16:creationId xmlns:a16="http://schemas.microsoft.com/office/drawing/2014/main" xmlns="" id="{BBA71FBC-7E64-4F22-B1E1-B21EF2EBFD12}"/>
              </a:ext>
            </a:extLst>
          </p:cNvPr>
          <p:cNvSpPr/>
          <p:nvPr/>
        </p:nvSpPr>
        <p:spPr>
          <a:xfrm>
            <a:off x="5837361" y="3487788"/>
            <a:ext cx="4350348" cy="974626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000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Anubhav Oberoy &amp; Shubham Singh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https://www.anubhavtrainings.com</a:t>
            </a: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400"/>
              </a:lnSpc>
            </a:pPr>
            <a:endParaRPr lang="en-US" sz="2000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1155">
            <a:extLst>
              <a:ext uri="{FF2B5EF4-FFF2-40B4-BE49-F238E27FC236}">
                <a16:creationId xmlns:a16="http://schemas.microsoft.com/office/drawing/2014/main" xmlns="" id="{EF70B77F-958D-435E-9074-28018EC794BB}"/>
              </a:ext>
            </a:extLst>
          </p:cNvPr>
          <p:cNvSpPr/>
          <p:nvPr/>
        </p:nvSpPr>
        <p:spPr>
          <a:xfrm>
            <a:off x="2069190" y="3060290"/>
            <a:ext cx="3757548" cy="1810367"/>
          </a:xfrm>
          <a:prstGeom prst="rect">
            <a:avLst/>
          </a:prstGeom>
          <a:solidFill>
            <a:srgbClr val="F57B17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If you cannot do</a:t>
            </a:r>
          </a:p>
          <a:p>
            <a:pPr>
              <a:lnSpc>
                <a:spcPts val="3500"/>
              </a:lnSpc>
            </a:pPr>
            <a:r>
              <a:rPr lang="en-US" sz="2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20000"/>
                    </a:srgbClr>
                  </a:outerShdw>
                </a:effectLst>
                <a:latin typeface="Arial Bold" panose="020B0704020202020204" pitchFamily="34" charset="0"/>
                <a:ea typeface="Segoe UI" panose="020B0502040204020203" pitchFamily="34" charset="0"/>
                <a:cs typeface="Arial Bold" panose="020B0704020202020204" pitchFamily="34" charset="0"/>
              </a:rPr>
              <a:t>great things, do small things in a great way.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5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63517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943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today!</a:t>
            </a:r>
          </a:p>
          <a:p>
            <a:pPr defTabSz="913943">
              <a:defRPr/>
            </a:pPr>
            <a:r>
              <a:rPr lang="en-US" sz="1799" dirty="0">
                <a:solidFill>
                  <a:srgbClr val="44546A"/>
                </a:solidFill>
                <a:latin typeface="Arial" panose="020B0604020202020204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IN" sz="1200" spc="50" dirty="0">
                <a:solidFill>
                  <a:srgbClr val="FFFFFF">
                    <a:lumMod val="9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build the workforce of the future.</a:t>
            </a:r>
            <a:endParaRPr lang="en-US" sz="1200" spc="50" dirty="0">
              <a:solidFill>
                <a:srgbClr val="FFFFFF">
                  <a:lumMod val="9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30,000+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2399" dirty="0">
                <a:solidFill>
                  <a:srgbClr val="FFFFFF"/>
                </a:solidFill>
                <a:latin typeface="Arial" panose="020B0604020202020204"/>
              </a:rPr>
              <a:t>25000+ </a:t>
            </a:r>
          </a:p>
          <a:p>
            <a:pPr algn="ctr" defTabSz="914126"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2"/>
            <a:ext cx="6570959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committed to empower you to be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Desirable Resource</a:t>
            </a:r>
          </a:p>
          <a:p>
            <a:pPr algn="ctr" defTabSz="914126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US" sz="1999" b="1" spc="100" dirty="0">
                <a:solidFill>
                  <a:srgbClr val="F97700"/>
                </a:solidFill>
                <a:latin typeface="Arial" panose="020B0604020202020204"/>
              </a:rPr>
              <a:t>FREE WEBINARS </a:t>
            </a:r>
          </a:p>
          <a:p>
            <a:pPr defTabSz="914126">
              <a:defRPr/>
            </a:pPr>
            <a:r>
              <a:rPr lang="en-US" sz="1600" i="1" dirty="0">
                <a:solidFill>
                  <a:srgbClr val="F97700"/>
                </a:solidFill>
                <a:latin typeface="Arial" panose="020B0604020202020204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xmlns="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xmlns="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sz="1799" b="1" dirty="0">
                <a:solidFill>
                  <a:srgbClr val="44546A"/>
                </a:solidFill>
                <a:latin typeface="Arial" panose="020B0604020202020204"/>
              </a:rPr>
              <a:t>Enroll Now!</a:t>
            </a:r>
            <a:endParaRPr lang="en-US" sz="1799" b="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3" y="501962"/>
            <a:ext cx="1956171" cy="19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57000" sy="5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7384"/>
            <a:ext cx="12188825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Agenda – Day 11</a:t>
            </a:r>
            <a:endParaRPr lang="en-IN" dirty="0">
              <a:solidFill>
                <a:schemeClr val="tx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650533" y="980728"/>
            <a:ext cx="796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of  CDS(Core Data &amp; Service 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Concept of 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Describing Standard CDS 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Understanding Concept of  Code to Data Paradigm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Creating </a:t>
            </a:r>
            <a:r>
              <a:rPr lang="en-US" sz="1800" dirty="0">
                <a:solidFill>
                  <a:schemeClr val="bg1"/>
                </a:solidFill>
              </a:rPr>
              <a:t>CDS </a:t>
            </a:r>
            <a:r>
              <a:rPr lang="en-US" sz="1800" dirty="0" smtClean="0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648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8A4613-6F8A-40A2-B2DE-12F49D2C9098}"/>
              </a:ext>
            </a:extLst>
          </p:cNvPr>
          <p:cNvSpPr txBox="1"/>
          <p:nvPr/>
        </p:nvSpPr>
        <p:spPr>
          <a:xfrm>
            <a:off x="92340" y="181155"/>
            <a:ext cx="11459341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xmlns="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5" y="827318"/>
            <a:ext cx="5725701" cy="345185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xmlns="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" y="1062177"/>
            <a:ext cx="5954710" cy="333669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xmlns="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54" y="3132786"/>
            <a:ext cx="5725702" cy="35387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xmlns="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08" y="3340155"/>
            <a:ext cx="5997371" cy="330387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Introduction to Core Data &amp; Services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764" y="4711940"/>
            <a:ext cx="11444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CDS</a:t>
            </a:r>
            <a:r>
              <a:rPr lang="en-US" sz="1800" dirty="0">
                <a:solidFill>
                  <a:schemeClr val="bg1"/>
                </a:solidFill>
              </a:rPr>
              <a:t> stands for Core Data Services. This is the new programming paradigm within new SAP environment specifically </a:t>
            </a:r>
            <a:r>
              <a:rPr lang="en-US" sz="1800" b="1" dirty="0">
                <a:solidFill>
                  <a:schemeClr val="bg1"/>
                </a:solidFill>
              </a:rPr>
              <a:t>S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b="1" dirty="0">
                <a:solidFill>
                  <a:schemeClr val="bg1"/>
                </a:solidFill>
              </a:rPr>
              <a:t>4HANA</a:t>
            </a:r>
            <a:r>
              <a:rPr lang="en-US" sz="1800" dirty="0">
                <a:solidFill>
                  <a:schemeClr val="bg1"/>
                </a:solidFill>
              </a:rPr>
              <a:t> systems. So </a:t>
            </a:r>
            <a:r>
              <a:rPr lang="en-US" sz="1800" b="1" dirty="0">
                <a:solidFill>
                  <a:schemeClr val="bg1"/>
                </a:solidFill>
              </a:rPr>
              <a:t>CDS views</a:t>
            </a:r>
            <a:r>
              <a:rPr lang="en-US" sz="1800" dirty="0">
                <a:solidFill>
                  <a:schemeClr val="bg1"/>
                </a:solidFill>
              </a:rPr>
              <a:t> are the new programming design concepts which can achieve Code-to-Data paradigm which actually means Code push down into the database for processing.</a:t>
            </a:r>
          </a:p>
        </p:txBody>
      </p:sp>
      <p:pic>
        <p:nvPicPr>
          <p:cNvPr id="8" name="Picture 2" descr="Premium Vector | Business semin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5616"/>
          <a:stretch/>
        </p:blipFill>
        <p:spPr bwMode="auto">
          <a:xfrm>
            <a:off x="2262670" y="1162930"/>
            <a:ext cx="5962650" cy="33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70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Core Data &amp; Services at Glance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4429" y="1335903"/>
            <a:ext cx="5557732" cy="1477007"/>
            <a:chOff x="323476" y="1336592"/>
            <a:chExt cx="5559019" cy="1477349"/>
          </a:xfrm>
        </p:grpSpPr>
        <p:sp>
          <p:nvSpPr>
            <p:cNvPr id="7" name="TextBox 6"/>
            <p:cNvSpPr txBox="1"/>
            <p:nvPr/>
          </p:nvSpPr>
          <p:spPr>
            <a:xfrm>
              <a:off x="323476" y="1336592"/>
              <a:ext cx="684642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254" y="1651935"/>
              <a:ext cx="4736241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Semantically Rich Data-Models 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Domain specific languages 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(DDL, QL, DCL)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Declarative, close to conceptual thinking</a:t>
              </a:r>
              <a:r>
                <a:rPr lang="en-US" sz="16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429" y="3083110"/>
            <a:ext cx="5633750" cy="1477007"/>
            <a:chOff x="323476" y="1336592"/>
            <a:chExt cx="5635054" cy="1477349"/>
          </a:xfrm>
        </p:grpSpPr>
        <p:sp>
          <p:nvSpPr>
            <p:cNvPr id="10" name="TextBox 9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6254" y="1613739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CDS is completely based on SQL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Any ‘Standard SQL’ features directly available like joins, unions, build-in functions, …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29" y="4829558"/>
            <a:ext cx="5633750" cy="1477007"/>
            <a:chOff x="323476" y="1336592"/>
            <a:chExt cx="5635054" cy="1477349"/>
          </a:xfrm>
        </p:grpSpPr>
        <p:sp>
          <p:nvSpPr>
            <p:cNvPr id="14" name="TextBox 13"/>
            <p:cNvSpPr txBox="1"/>
            <p:nvPr/>
          </p:nvSpPr>
          <p:spPr>
            <a:xfrm>
              <a:off x="323476" y="1336592"/>
              <a:ext cx="684641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46254" y="1632837"/>
              <a:ext cx="4812276" cy="907131"/>
            </a:xfrm>
            <a:prstGeom prst="rect">
              <a:avLst/>
            </a:prstGeom>
            <a:noFill/>
          </p:spPr>
          <p:txBody>
            <a:bodyPr wrap="square" lIns="0" tIns="0" rIns="107975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Fully Compatible with Any DB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Generated and managed SQL Views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Modern Open SQL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839" y="1335903"/>
            <a:ext cx="5584585" cy="1477007"/>
            <a:chOff x="323476" y="1336592"/>
            <a:chExt cx="5635053" cy="1477349"/>
          </a:xfrm>
        </p:grpSpPr>
        <p:sp>
          <p:nvSpPr>
            <p:cNvPr id="17" name="TextBox 16"/>
            <p:cNvSpPr txBox="1"/>
            <p:nvPr/>
          </p:nvSpPr>
          <p:spPr>
            <a:xfrm>
              <a:off x="323476" y="1336592"/>
              <a:ext cx="690669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6086" y="1632837"/>
              <a:ext cx="4862443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Common Basis for Domain-Specific Frameworks </a:t>
              </a: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e.g. UI, Analytics, OData, BW,…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i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@AnalyticsDetails.aggregationBehaviour: SUM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9840" y="3082730"/>
            <a:ext cx="5710890" cy="1477007"/>
            <a:chOff x="323476" y="1336592"/>
            <a:chExt cx="5789915" cy="1477349"/>
          </a:xfrm>
        </p:grpSpPr>
        <p:sp>
          <p:nvSpPr>
            <p:cNvPr id="20" name="TextBox 19"/>
            <p:cNvSpPr txBox="1"/>
            <p:nvPr/>
          </p:nvSpPr>
          <p:spPr>
            <a:xfrm>
              <a:off x="323476" y="1336592"/>
              <a:ext cx="693955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9440" y="1623288"/>
              <a:ext cx="5003951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Built-in Functions and Code Pushdown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Table Functions for Breakout Scenarios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Rich Set of Built-in SQL Functions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09840" y="4829558"/>
            <a:ext cx="5586783" cy="1477007"/>
            <a:chOff x="323476" y="1336592"/>
            <a:chExt cx="5635054" cy="1477349"/>
          </a:xfrm>
        </p:grpSpPr>
        <p:sp>
          <p:nvSpPr>
            <p:cNvPr id="23" name="TextBox 22"/>
            <p:cNvSpPr txBox="1"/>
            <p:nvPr/>
          </p:nvSpPr>
          <p:spPr>
            <a:xfrm>
              <a:off x="323476" y="1336592"/>
              <a:ext cx="690397" cy="1477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9598" dirty="0">
                  <a:ln w="12700">
                    <a:solidFill>
                      <a:schemeClr val="bg1">
                        <a:lumMod val="8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venir Light"/>
                </a:rPr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5782" y="1623288"/>
              <a:ext cx="4862748" cy="907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Extensible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model level thru extensions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On meta-model level thru annotations</a:t>
              </a: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5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01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character and hands question mar vect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9716" r="7444" b="10979"/>
          <a:stretch/>
        </p:blipFill>
        <p:spPr bwMode="auto">
          <a:xfrm>
            <a:off x="8904468" y="836712"/>
            <a:ext cx="3166608" cy="30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980728"/>
            <a:ext cx="113176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Is a CDS view same as Calculation view in HANA?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Not at all. Calculation view is a bottom-up created in HANA BOX inside HANA Package eventually both generates a HANA view. CDS view is top-down approach created in ABAP systems.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Can I call CDS in my ABAP Program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What happens when we activate CDS view.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A HANA View gets created in HANA BOX, also a DDIC view gets created in SE11.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I have tried learning CDS views from internet, I want not greatly successful.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park</a:t>
            </a: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Are there some standards/best-practices to build CDS views in SAP?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Yes, its called VDM – Virtual Data models concept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CC8E286-3DD9-4560-B9B6-C5A29786BAA8}"/>
              </a:ext>
            </a:extLst>
          </p:cNvPr>
          <p:cNvSpPr/>
          <p:nvPr/>
        </p:nvSpPr>
        <p:spPr>
          <a:xfrm>
            <a:off x="1199456" y="4797152"/>
            <a:ext cx="273630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CDS View</a:t>
            </a:r>
          </a:p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Data Definition</a:t>
            </a: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xmlns="" id="{E839843F-4F51-447D-AB50-64827AC38984}"/>
              </a:ext>
            </a:extLst>
          </p:cNvPr>
          <p:cNvSpPr/>
          <p:nvPr/>
        </p:nvSpPr>
        <p:spPr>
          <a:xfrm>
            <a:off x="7176120" y="4221088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DDIC View (SE11)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xmlns="" id="{9BCA36E1-7275-48AC-AC48-91D064BFFFB1}"/>
              </a:ext>
            </a:extLst>
          </p:cNvPr>
          <p:cNvSpPr/>
          <p:nvPr/>
        </p:nvSpPr>
        <p:spPr>
          <a:xfrm>
            <a:off x="7157494" y="5580856"/>
            <a:ext cx="30963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 dirty="0">
                <a:solidFill>
                  <a:prstClr val="white"/>
                </a:solidFill>
                <a:latin typeface="Segoe UI"/>
              </a:rPr>
              <a:t>HANA View (HDB)</a:t>
            </a:r>
          </a:p>
        </p:txBody>
      </p:sp>
      <p:cxnSp>
        <p:nvCxnSpPr>
          <p:cNvPr id="13" name="Connector: Elbow 9">
            <a:extLst>
              <a:ext uri="{FF2B5EF4-FFF2-40B4-BE49-F238E27FC236}">
                <a16:creationId xmlns:a16="http://schemas.microsoft.com/office/drawing/2014/main" xmlns="" id="{DAC0838C-A699-4330-91D0-F3BF807BF22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935760" y="4581128"/>
            <a:ext cx="3240360" cy="5760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1">
            <a:extLst>
              <a:ext uri="{FF2B5EF4-FFF2-40B4-BE49-F238E27FC236}">
                <a16:creationId xmlns:a16="http://schemas.microsoft.com/office/drawing/2014/main" xmlns="" id="{FE6EB317-DD7B-456D-9110-0F9B3B549947}"/>
              </a:ext>
            </a:extLst>
          </p:cNvPr>
          <p:cNvCxnSpPr>
            <a:endCxn id="12" idx="1"/>
          </p:cNvCxnSpPr>
          <p:nvPr/>
        </p:nvCxnSpPr>
        <p:spPr>
          <a:xfrm>
            <a:off x="4007768" y="5157192"/>
            <a:ext cx="3149726" cy="783704"/>
          </a:xfrm>
          <a:prstGeom prst="bentConnector3">
            <a:avLst>
              <a:gd name="adj1" fmla="val 494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96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artoon businessman makes desicion choose yes o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"/>
          <a:stretch/>
        </p:blipFill>
        <p:spPr bwMode="auto">
          <a:xfrm>
            <a:off x="7696807" y="2038053"/>
            <a:ext cx="4445000" cy="44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77788" y="934755"/>
            <a:ext cx="11521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CDS Stands for Core Data &amp; Services, it is an </a:t>
            </a:r>
            <a:r>
              <a:rPr lang="en-US" sz="1800" b="1" dirty="0">
                <a:solidFill>
                  <a:schemeClr val="bg1"/>
                </a:solidFill>
              </a:rPr>
              <a:t>enhancement of Open SQL</a:t>
            </a:r>
            <a:r>
              <a:rPr lang="en-US" sz="1800" dirty="0">
                <a:solidFill>
                  <a:schemeClr val="bg1"/>
                </a:solidFill>
              </a:rPr>
              <a:t> in ABAP layer. It is a language provided by SAP to create </a:t>
            </a:r>
            <a:r>
              <a:rPr lang="en-US" sz="1800" b="1" dirty="0">
                <a:solidFill>
                  <a:schemeClr val="bg1"/>
                </a:solidFill>
              </a:rPr>
              <a:t>semantically rich data models (annotations).</a:t>
            </a:r>
          </a:p>
          <a:p>
            <a:pPr lvl="0" defTabSz="914400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has been enhanced?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DDL (Data Definition language) – define new tables and objects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DCL (Data Control Language) - security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DQL (Data Query language) – CDS View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Expression Language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 CDS views if my company is not on HANA DB?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unlike AMDP we can Create CDS views on Any DB. But recommended for best performance is HANADB.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layer do we build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ABAP Layer using ADT tool only. You cannot use SAPGUI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Which is the minimum NW version required to create CDS?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NW 7.4 SP6 and above with ANY DB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 defTabSz="9144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only used to create Views alone?</a:t>
            </a:r>
          </a:p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</a:rPr>
              <a:t>         No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8016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981883"/>
            <a:ext cx="115932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CDS View same as HANA Calculation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NOT at all. Calculation views are native HANA objects, CDS views are ABAP layer managed. Eventually the runtime object is a HANA DB View.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are all the types of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Parameterized and Non Parameterized CDS View. HANA CDS and ABAP CDS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 have heard about ABAP CDS and HANA CDS, are they same, </a:t>
            </a:r>
            <a:r>
              <a:rPr lang="en-US" sz="1800" dirty="0" smtClean="0">
                <a:solidFill>
                  <a:schemeClr val="bg1"/>
                </a:solidFill>
              </a:rPr>
              <a:t>what's </a:t>
            </a:r>
            <a:r>
              <a:rPr lang="en-US" sz="1800" dirty="0">
                <a:solidFill>
                  <a:schemeClr val="bg1"/>
                </a:solidFill>
              </a:rPr>
              <a:t>the difference?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use ABAP language, we will always work with ABAP cds. HANA CDS is a native </a:t>
            </a:r>
            <a:r>
              <a:rPr lang="en-US" sz="1800" dirty="0" smtClean="0">
                <a:solidFill>
                  <a:schemeClr val="bg1"/>
                </a:solidFill>
              </a:rPr>
              <a:t>Hana </a:t>
            </a:r>
            <a:r>
              <a:rPr lang="en-US" sz="1800" dirty="0">
                <a:solidFill>
                  <a:schemeClr val="bg1"/>
                </a:solidFill>
              </a:rPr>
              <a:t>development concept. Both are different flavor of similar concept. This course, focus only on ABAP CDS.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https://www.youtube.com/watch?v=rTsAg_OGh-A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If I got to choose between AMDP and CDS, which should be first choice?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views because, they are simple, easy and work with any DB. Not complex as AMDP’s are. Client handling is free with cds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291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05780" y="970850"/>
            <a:ext cx="11374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actual code to data object which creates inside HANA when a CDS is created?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When we activate (not when we run), a HANA View will get created inside of HANA DB in SAPHANADB schema. Hence its also a code-to-data with top-down approach.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create/edit CDS views using SAPGUI?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best practice/nami-convension to build CDS views in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CDS VDM (Virtual Data Modeling) – Private, Interface, Composite and Consumption views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find standard CDS views delivered by SAP?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 SAP deliver more than 8000+ standard views. We can view them per LoB for S/4HANA Solution to a central directory provided by SAP –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SAP Business API HUB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32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y Free-Forever Push Notifications Platforms Like Truepush Are Safe To Use  - Truepu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332" r="8633" b="4433"/>
          <a:stretch/>
        </p:blipFill>
        <p:spPr bwMode="auto">
          <a:xfrm>
            <a:off x="7421212" y="1630012"/>
            <a:ext cx="4721035" cy="5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E326B370-DC08-4FA5-85F8-AF9E375072F8}"/>
              </a:ext>
            </a:extLst>
          </p:cNvPr>
          <p:cNvSpPr/>
          <p:nvPr/>
        </p:nvSpPr>
        <p:spPr>
          <a:xfrm>
            <a:off x="23092" y="-1878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0"/>
              </a:rPr>
              <a:t>Concept of CDS 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5CD05779-92C9-4167-9FAF-2640F8D5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6817"/>
            <a:ext cx="716699" cy="707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D67074-ABBF-4F1F-8F04-07B7C002C1DF}"/>
              </a:ext>
            </a:extLst>
          </p:cNvPr>
          <p:cNvSpPr txBox="1"/>
          <p:nvPr/>
        </p:nvSpPr>
        <p:spPr>
          <a:xfrm>
            <a:off x="465424" y="908720"/>
            <a:ext cx="113176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also change the standard CDS views which SAP Delivers?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NO, its standard but we can build extension. 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Is it possible to update the data in database using CDS view?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NO it’s a view. But if we add CDS with a framework like BOPF, we can insert/update/delete data as well.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What is CDS entity, I heard that CDS views are now deprecated and entity take its place?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CDS entity is a new concept, with very minor improvement over CDS views.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sz="1800" dirty="0">
                <a:solidFill>
                  <a:schemeClr val="bg1"/>
                </a:solidFill>
              </a:rPr>
              <a:t>Can I integrate SQL Script Logic/ AMDP with CDS Views?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</a:rPr>
              <a:t>Yes, using a new concept called CDS table function which we will also cover in this course.</a:t>
            </a:r>
          </a:p>
          <a:p>
            <a:pPr lvl="1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 b="1" dirty="0">
                <a:solidFill>
                  <a:schemeClr val="bg1"/>
                </a:solidFill>
              </a:rPr>
              <a:t>How to create </a:t>
            </a:r>
            <a:r>
              <a:rPr lang="en-US" sz="1800" b="1" dirty="0" smtClean="0">
                <a:solidFill>
                  <a:schemeClr val="bg1"/>
                </a:solidFill>
              </a:rPr>
              <a:t>OData </a:t>
            </a:r>
            <a:r>
              <a:rPr lang="en-US" sz="1800" b="1" dirty="0">
                <a:solidFill>
                  <a:schemeClr val="bg1"/>
                </a:solidFill>
              </a:rPr>
              <a:t>services using </a:t>
            </a:r>
            <a:r>
              <a:rPr lang="en-US" sz="1800" b="1" dirty="0" err="1" smtClean="0">
                <a:solidFill>
                  <a:schemeClr val="bg1"/>
                </a:solidFill>
              </a:rPr>
              <a:t>cds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views.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Please go through the complementary </a:t>
            </a:r>
            <a:r>
              <a:rPr lang="en-US" sz="1800" dirty="0" smtClean="0">
                <a:solidFill>
                  <a:schemeClr val="bg1"/>
                </a:solidFill>
              </a:rPr>
              <a:t>OData </a:t>
            </a:r>
            <a:r>
              <a:rPr lang="en-US" sz="1800" dirty="0">
                <a:solidFill>
                  <a:schemeClr val="bg1"/>
                </a:solidFill>
              </a:rPr>
              <a:t>basic view from our training blog before next class.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=""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4692" y="6472169"/>
            <a:ext cx="3535694" cy="35954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Trainer: </a:t>
            </a:r>
            <a:r>
              <a:rPr lang="en-US" sz="1400" b="1" noProof="0" dirty="0" smtClean="0">
                <a:solidFill>
                  <a:schemeClr val="bg1"/>
                </a:solidFill>
                <a:latin typeface="Calibri" panose="020F0502020204030204"/>
              </a:rPr>
              <a:t>Anubhav Oberoy &amp; Shubham Singh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158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9409</TotalTime>
  <Words>1381</Words>
  <Application>Microsoft Office PowerPoint</Application>
  <PresentationFormat>Custom</PresentationFormat>
  <Paragraphs>209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 Unicode MS</vt:lpstr>
      <vt:lpstr>Arial</vt:lpstr>
      <vt:lpstr>Arial Black</vt:lpstr>
      <vt:lpstr>Arial Bold</vt:lpstr>
      <vt:lpstr>Avenir Black</vt:lpstr>
      <vt:lpstr>Avenir Book</vt:lpstr>
      <vt:lpstr>Avenir Light</vt:lpstr>
      <vt:lpstr>Calibri</vt:lpstr>
      <vt:lpstr>Cooper Black</vt:lpstr>
      <vt:lpstr>Open Sans</vt:lpstr>
      <vt:lpstr>Patua One</vt:lpstr>
      <vt:lpstr>Segoe UI</vt:lpstr>
      <vt:lpstr>Segoe UI Bold</vt:lpstr>
      <vt:lpstr>Office Theme</vt:lpstr>
      <vt:lpstr>ABAP on Hana s/4 Hana Training</vt:lpstr>
      <vt:lpstr>Agenda – Day 11</vt:lpstr>
      <vt:lpstr>Introduction to Core Data &amp; Services </vt:lpstr>
      <vt:lpstr>Core Data &amp; Services at Glance</vt:lpstr>
      <vt:lpstr>Concept of CDS </vt:lpstr>
      <vt:lpstr>Concept of CDS </vt:lpstr>
      <vt:lpstr>Concept of CDS </vt:lpstr>
      <vt:lpstr>Concept of CDS </vt:lpstr>
      <vt:lpstr>Concept of CDS </vt:lpstr>
      <vt:lpstr>Paradigm Changes in Application Programming</vt:lpstr>
      <vt:lpstr>A Family of Domain Specific Language</vt:lpstr>
      <vt:lpstr>Creating CDS View </vt:lpstr>
      <vt:lpstr>Core Data &amp; Service Entities</vt:lpstr>
      <vt:lpstr>Exercise  </vt:lpstr>
      <vt:lpstr>Challenges in CDS 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sc</cp:lastModifiedBy>
  <cp:revision>277</cp:revision>
  <dcterms:created xsi:type="dcterms:W3CDTF">2013-09-12T13:05:01Z</dcterms:created>
  <dcterms:modified xsi:type="dcterms:W3CDTF">2021-11-08T10:37:07Z</dcterms:modified>
</cp:coreProperties>
</file>